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1676" r:id="rId2"/>
    <p:sldId id="462" r:id="rId3"/>
    <p:sldId id="1604" r:id="rId4"/>
    <p:sldId id="1413" r:id="rId5"/>
    <p:sldId id="1608" r:id="rId6"/>
    <p:sldId id="1622" r:id="rId7"/>
    <p:sldId id="1537" r:id="rId8"/>
    <p:sldId id="1541" r:id="rId9"/>
    <p:sldId id="456" r:id="rId10"/>
    <p:sldId id="437" r:id="rId11"/>
    <p:sldId id="436" r:id="rId12"/>
    <p:sldId id="440" r:id="rId13"/>
    <p:sldId id="258" r:id="rId14"/>
    <p:sldId id="379" r:id="rId15"/>
    <p:sldId id="381" r:id="rId16"/>
    <p:sldId id="1670" r:id="rId17"/>
    <p:sldId id="1613" r:id="rId18"/>
    <p:sldId id="1614" r:id="rId19"/>
    <p:sldId id="1627" r:id="rId20"/>
    <p:sldId id="1626" r:id="rId21"/>
    <p:sldId id="1628" r:id="rId22"/>
    <p:sldId id="1633" r:id="rId23"/>
    <p:sldId id="1652" r:id="rId24"/>
    <p:sldId id="1646" r:id="rId25"/>
    <p:sldId id="1648" r:id="rId26"/>
    <p:sldId id="1661" r:id="rId27"/>
    <p:sldId id="1664" r:id="rId28"/>
    <p:sldId id="1665" r:id="rId29"/>
    <p:sldId id="1691" r:id="rId30"/>
    <p:sldId id="1666" r:id="rId31"/>
    <p:sldId id="1653" r:id="rId32"/>
    <p:sldId id="1692" r:id="rId33"/>
    <p:sldId id="259"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autoAdjust="0"/>
    <p:restoredTop sz="92658" autoAdjust="0"/>
  </p:normalViewPr>
  <p:slideViewPr>
    <p:cSldViewPr snapToGrid="0">
      <p:cViewPr varScale="1">
        <p:scale>
          <a:sx n="96" d="100"/>
          <a:sy n="96" d="100"/>
        </p:scale>
        <p:origin x="816" y="3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13</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14</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16</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2</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29</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367259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DBABB9-D05E-45D2-81FD-D63F58DCD82E}" type="slidenum">
              <a:rPr kumimoji="1" lang="ja-JP" altLang="en-US" smtClean="0"/>
              <a:t>33</a:t>
            </a:fld>
            <a:endParaRPr kumimoji="1" lang="ja-JP" altLang="en-US"/>
          </a:p>
        </p:txBody>
      </p:sp>
    </p:spTree>
    <p:extLst>
      <p:ext uri="{BB962C8B-B14F-4D97-AF65-F5344CB8AC3E}">
        <p14:creationId xmlns:p14="http://schemas.microsoft.com/office/powerpoint/2010/main" val="351340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4</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5</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9</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12</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2026/2/11</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2026/2/11</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2026/2/11</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2026/2/11</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2026/2/11</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platform.openai.com/docs/guides/reason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10</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13</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16</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2</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3</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2BD1FE-2E41-AC52-7F0B-B5DE97096C9E}"/>
              </a:ext>
            </a:extLst>
          </p:cNvPr>
          <p:cNvSpPr/>
          <p:nvPr/>
        </p:nvSpPr>
        <p:spPr>
          <a:xfrm>
            <a:off x="4750593" y="1232477"/>
            <a:ext cx="4479131" cy="10390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a:t>AI</a:t>
            </a:r>
            <a:r>
              <a:rPr kumimoji="1" lang="ja-JP" altLang="en-US" dirty="0"/>
              <a:t> </a:t>
            </a:r>
            <a:r>
              <a:rPr kumimoji="1" lang="en-US" altLang="ja-JP" dirty="0"/>
              <a:t>Objectives</a:t>
            </a:r>
            <a:r>
              <a:rPr kumimoji="1" lang="ja-JP" altLang="en-US" dirty="0"/>
              <a:t> </a:t>
            </a:r>
            <a:r>
              <a:rPr lang="en-US" altLang="ja-JP" dirty="0"/>
              <a:t>Talk</a:t>
            </a:r>
            <a:r>
              <a:rPr lang="ja-JP" altLang="en-US" dirty="0"/>
              <a:t> </a:t>
            </a:r>
            <a:r>
              <a:rPr lang="en-US" altLang="ja-JP" dirty="0"/>
              <a:t>to</a:t>
            </a:r>
            <a:r>
              <a:rPr lang="ja-JP" altLang="en-US" dirty="0"/>
              <a:t> </a:t>
            </a:r>
            <a:r>
              <a:rPr lang="en-US" altLang="ja-JP" dirty="0"/>
              <a:t>the</a:t>
            </a:r>
            <a:r>
              <a:rPr lang="ja-JP" altLang="en-US" dirty="0"/>
              <a:t> </a:t>
            </a:r>
            <a:r>
              <a:rPr lang="en-US" altLang="ja-JP" dirty="0"/>
              <a:t>City</a:t>
            </a:r>
            <a:endParaRPr kumimoji="1" lang="ja-JP" altLang="en-US" dirty="0"/>
          </a:p>
        </p:txBody>
      </p:sp>
      <p:sp>
        <p:nvSpPr>
          <p:cNvPr id="6" name="正方形/長方形 5">
            <a:extLst>
              <a:ext uri="{FF2B5EF4-FFF2-40B4-BE49-F238E27FC236}">
                <a16:creationId xmlns:a16="http://schemas.microsoft.com/office/drawing/2014/main" id="{BB73933B-92F7-FC3C-DA04-527A7862E94B}"/>
              </a:ext>
            </a:extLst>
          </p:cNvPr>
          <p:cNvSpPr/>
          <p:nvPr/>
        </p:nvSpPr>
        <p:spPr>
          <a:xfrm>
            <a:off x="490061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TTTC-Scatter</a:t>
            </a:r>
            <a:endParaRPr kumimoji="1" lang="en-US" altLang="ja-JP" dirty="0"/>
          </a:p>
        </p:txBody>
      </p:sp>
      <p:sp>
        <p:nvSpPr>
          <p:cNvPr id="7" name="正方形/長方形 6">
            <a:extLst>
              <a:ext uri="{FF2B5EF4-FFF2-40B4-BE49-F238E27FC236}">
                <a16:creationId xmlns:a16="http://schemas.microsoft.com/office/drawing/2014/main" id="{BD1223D0-1FBB-F0A4-3B0A-8C55D3F15042}"/>
              </a:ext>
            </a:extLst>
          </p:cNvPr>
          <p:cNvSpPr/>
          <p:nvPr/>
        </p:nvSpPr>
        <p:spPr>
          <a:xfrm>
            <a:off x="709136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TTTC-Turbo</a:t>
            </a:r>
            <a:endParaRPr kumimoji="1" lang="en-US" altLang="ja-JP" dirty="0"/>
          </a:p>
        </p:txBody>
      </p:sp>
      <p:sp>
        <p:nvSpPr>
          <p:cNvPr id="8" name="正方形/長方形 7">
            <a:extLst>
              <a:ext uri="{FF2B5EF4-FFF2-40B4-BE49-F238E27FC236}">
                <a16:creationId xmlns:a16="http://schemas.microsoft.com/office/drawing/2014/main" id="{3026BF19-844F-D564-B642-E1713ED7B4C2}"/>
              </a:ext>
            </a:extLst>
          </p:cNvPr>
          <p:cNvSpPr/>
          <p:nvPr/>
        </p:nvSpPr>
        <p:spPr>
          <a:xfrm>
            <a:off x="8289136"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kumimoji="1" lang="en-US" altLang="ja-JP" dirty="0" err="1"/>
              <a:t>tttc</a:t>
            </a:r>
            <a:r>
              <a:rPr kumimoji="1" lang="en-US" altLang="ja-JP" dirty="0"/>
              <a:t>-light-</a:t>
            </a:r>
            <a:r>
              <a:rPr kumimoji="1" lang="en-US" altLang="ja-JP" dirty="0" err="1"/>
              <a:t>js</a:t>
            </a:r>
            <a:endParaRPr kumimoji="1" lang="en-US" altLang="ja-JP" dirty="0"/>
          </a:p>
        </p:txBody>
      </p:sp>
      <p:sp>
        <p:nvSpPr>
          <p:cNvPr id="10" name="正方形/長方形 9">
            <a:extLst>
              <a:ext uri="{FF2B5EF4-FFF2-40B4-BE49-F238E27FC236}">
                <a16:creationId xmlns:a16="http://schemas.microsoft.com/office/drawing/2014/main" id="{3BB4943A-34D9-DACA-93EC-8D0329A65788}"/>
              </a:ext>
            </a:extLst>
          </p:cNvPr>
          <p:cNvSpPr/>
          <p:nvPr/>
        </p:nvSpPr>
        <p:spPr>
          <a:xfrm>
            <a:off x="3602840"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チームあんの</a:t>
            </a:r>
            <a:endParaRPr lang="en-US" altLang="ja-JP" dirty="0"/>
          </a:p>
          <a:p>
            <a:pPr algn="ctr"/>
            <a:r>
              <a:rPr lang="en-US" altLang="ja-JP" dirty="0"/>
              <a:t>TTTC-scatter</a:t>
            </a:r>
          </a:p>
        </p:txBody>
      </p:sp>
      <p:sp>
        <p:nvSpPr>
          <p:cNvPr id="13" name="正方形/長方形 12">
            <a:extLst>
              <a:ext uri="{FF2B5EF4-FFF2-40B4-BE49-F238E27FC236}">
                <a16:creationId xmlns:a16="http://schemas.microsoft.com/office/drawing/2014/main" id="{FB8F6F67-92EA-1D86-CE6D-C68F6A3AB06A}"/>
              </a:ext>
            </a:extLst>
          </p:cNvPr>
          <p:cNvSpPr/>
          <p:nvPr/>
        </p:nvSpPr>
        <p:spPr>
          <a:xfrm>
            <a:off x="3602840"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DD2030</a:t>
            </a:r>
          </a:p>
          <a:p>
            <a:pPr algn="ctr"/>
            <a:r>
              <a:rPr lang="ja-JP" altLang="en-US" dirty="0"/>
              <a:t>広聴</a:t>
            </a:r>
            <a:r>
              <a:rPr lang="en-US" altLang="ja-JP" dirty="0"/>
              <a:t>AI</a:t>
            </a:r>
          </a:p>
        </p:txBody>
      </p:sp>
      <p:cxnSp>
        <p:nvCxnSpPr>
          <p:cNvPr id="16" name="直線矢印コネクタ 15">
            <a:extLst>
              <a:ext uri="{FF2B5EF4-FFF2-40B4-BE49-F238E27FC236}">
                <a16:creationId xmlns:a16="http://schemas.microsoft.com/office/drawing/2014/main" id="{E29CCD03-B5CD-CE53-1791-BBB494F14B0A}"/>
              </a:ext>
            </a:extLst>
          </p:cNvPr>
          <p:cNvCxnSpPr>
            <a:cxnSpLocks/>
            <a:stCxn id="6" idx="2"/>
          </p:cNvCxnSpPr>
          <p:nvPr/>
        </p:nvCxnSpPr>
        <p:spPr>
          <a:xfrm>
            <a:off x="589359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ECCC78D-3DC8-B498-4B18-FF85A7B007C6}"/>
              </a:ext>
            </a:extLst>
          </p:cNvPr>
          <p:cNvCxnSpPr>
            <a:cxnSpLocks/>
            <a:stCxn id="6" idx="2"/>
            <a:endCxn id="10" idx="0"/>
          </p:cNvCxnSpPr>
          <p:nvPr/>
        </p:nvCxnSpPr>
        <p:spPr>
          <a:xfrm rot="5400000">
            <a:off x="4813411" y="1884472"/>
            <a:ext cx="862599" cy="129777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F719653-827B-983D-078F-717214CACE23}"/>
              </a:ext>
            </a:extLst>
          </p:cNvPr>
          <p:cNvCxnSpPr>
            <a:cxnSpLocks/>
            <a:stCxn id="7" idx="2"/>
          </p:cNvCxnSpPr>
          <p:nvPr/>
        </p:nvCxnSpPr>
        <p:spPr>
          <a:xfrm>
            <a:off x="808434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77AF5C-49D8-BEEC-C1BF-94575667435A}"/>
              </a:ext>
            </a:extLst>
          </p:cNvPr>
          <p:cNvCxnSpPr>
            <a:cxnSpLocks/>
            <a:stCxn id="7" idx="2"/>
            <a:endCxn id="8" idx="0"/>
          </p:cNvCxnSpPr>
          <p:nvPr/>
        </p:nvCxnSpPr>
        <p:spPr>
          <a:xfrm rot="16200000" flipH="1">
            <a:off x="8251933" y="1934475"/>
            <a:ext cx="862599" cy="11977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0EB730-8675-A487-D813-0E509C7EF123}"/>
              </a:ext>
            </a:extLst>
          </p:cNvPr>
          <p:cNvSpPr txBox="1"/>
          <p:nvPr/>
        </p:nvSpPr>
        <p:spPr>
          <a:xfrm>
            <a:off x="5934079" y="3003503"/>
            <a:ext cx="2109788" cy="230832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2024</a:t>
            </a:r>
            <a:r>
              <a:rPr kumimoji="1" lang="ja-JP" altLang="en-US" dirty="0"/>
              <a:t>年</a:t>
            </a:r>
            <a:r>
              <a:rPr kumimoji="1" lang="en-US" altLang="ja-JP" dirty="0"/>
              <a:t>5</a:t>
            </a:r>
            <a:r>
              <a:rPr kumimoji="1" lang="ja-JP" altLang="en-US" dirty="0"/>
              <a:t>月</a:t>
            </a:r>
            <a:br>
              <a:rPr kumimoji="1" lang="en-US" altLang="ja-JP" dirty="0"/>
            </a:br>
            <a:r>
              <a:rPr lang="ja-JP" altLang="en-US" dirty="0"/>
              <a:t>最終コミット</a:t>
            </a: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en-US" altLang="ja-JP" dirty="0"/>
          </a:p>
          <a:p>
            <a:pPr algn="ctr"/>
            <a:r>
              <a:rPr lang="en-US" altLang="ja-JP" dirty="0"/>
              <a:t>2025</a:t>
            </a:r>
            <a:r>
              <a:rPr lang="ja-JP" altLang="en-US" dirty="0"/>
              <a:t>年</a:t>
            </a:r>
            <a:r>
              <a:rPr lang="en-US" altLang="ja-JP" dirty="0"/>
              <a:t>7</a:t>
            </a:r>
            <a:r>
              <a:rPr lang="ja-JP" altLang="en-US" dirty="0"/>
              <a:t>月末</a:t>
            </a:r>
            <a:endParaRPr lang="en-US" altLang="ja-JP" dirty="0"/>
          </a:p>
          <a:p>
            <a:pPr algn="ctr"/>
            <a:r>
              <a:rPr lang="ja-JP" altLang="en-US" dirty="0"/>
              <a:t>アーカイブ化</a:t>
            </a:r>
            <a:endParaRPr lang="en-US" altLang="ja-JP" dirty="0"/>
          </a:p>
        </p:txBody>
      </p:sp>
      <p:sp>
        <p:nvSpPr>
          <p:cNvPr id="39" name="テキスト ボックス 38">
            <a:extLst>
              <a:ext uri="{FF2B5EF4-FFF2-40B4-BE49-F238E27FC236}">
                <a16:creationId xmlns:a16="http://schemas.microsoft.com/office/drawing/2014/main" id="{08D90EAD-5A71-6959-9821-C38119973D7E}"/>
              </a:ext>
            </a:extLst>
          </p:cNvPr>
          <p:cNvSpPr txBox="1"/>
          <p:nvPr/>
        </p:nvSpPr>
        <p:spPr>
          <a:xfrm>
            <a:off x="2214558" y="377890"/>
            <a:ext cx="38814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文脈ベクトルを利用した、</a:t>
            </a:r>
            <a:br>
              <a:rPr kumimoji="1" lang="en-US" altLang="ja-JP" dirty="0"/>
            </a:br>
            <a:r>
              <a:rPr kumimoji="1" lang="ja-JP" altLang="en-US" dirty="0"/>
              <a:t>散布図による意見分類、意見集約</a:t>
            </a:r>
          </a:p>
        </p:txBody>
      </p:sp>
      <p:sp>
        <p:nvSpPr>
          <p:cNvPr id="40" name="テキスト ボックス 39">
            <a:extLst>
              <a:ext uri="{FF2B5EF4-FFF2-40B4-BE49-F238E27FC236}">
                <a16:creationId xmlns:a16="http://schemas.microsoft.com/office/drawing/2014/main" id="{C6BC7E65-85FC-D7F5-199F-19B184850700}"/>
              </a:ext>
            </a:extLst>
          </p:cNvPr>
          <p:cNvSpPr txBox="1"/>
          <p:nvPr/>
        </p:nvSpPr>
        <p:spPr>
          <a:xfrm>
            <a:off x="7853363" y="373293"/>
            <a:ext cx="412909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LLM</a:t>
            </a:r>
            <a:r>
              <a:rPr kumimoji="1" lang="ja-JP" altLang="en-US" dirty="0"/>
              <a:t>による直接的な分類を利用した、リストビュー型の意見分類、意見集約</a:t>
            </a:r>
          </a:p>
        </p:txBody>
      </p:sp>
      <p:cxnSp>
        <p:nvCxnSpPr>
          <p:cNvPr id="42" name="直線矢印コネクタ 41">
            <a:extLst>
              <a:ext uri="{FF2B5EF4-FFF2-40B4-BE49-F238E27FC236}">
                <a16:creationId xmlns:a16="http://schemas.microsoft.com/office/drawing/2014/main" id="{9B0A7442-EAB9-AD7C-D99A-4ADCAD3E88D4}"/>
              </a:ext>
            </a:extLst>
          </p:cNvPr>
          <p:cNvCxnSpPr>
            <a:cxnSpLocks/>
            <a:stCxn id="10" idx="2"/>
            <a:endCxn id="13" idx="0"/>
          </p:cNvCxnSpPr>
          <p:nvPr/>
        </p:nvCxnSpPr>
        <p:spPr>
          <a:xfrm>
            <a:off x="4595821" y="3736185"/>
            <a:ext cx="0" cy="742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31EE61C-53F8-18C5-9D81-86FDF6240959}"/>
              </a:ext>
            </a:extLst>
          </p:cNvPr>
          <p:cNvSpPr txBox="1"/>
          <p:nvPr/>
        </p:nvSpPr>
        <p:spPr>
          <a:xfrm>
            <a:off x="605434" y="3795205"/>
            <a:ext cx="376356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dirty="0"/>
              <a:t>2025</a:t>
            </a:r>
            <a:r>
              <a:rPr lang="ja-JP" altLang="en-US" dirty="0"/>
              <a:t>年</a:t>
            </a:r>
            <a:r>
              <a:rPr lang="en-US" altLang="ja-JP" dirty="0"/>
              <a:t>2</a:t>
            </a:r>
            <a:r>
              <a:rPr lang="ja-JP" altLang="en-US" dirty="0"/>
              <a:t>月</a:t>
            </a:r>
            <a:r>
              <a:rPr kumimoji="1" lang="ja-JP" altLang="en-US" dirty="0"/>
              <a:t> コミュニティ移管</a:t>
            </a:r>
            <a:endParaRPr kumimoji="1" lang="en-US" altLang="ja-JP" dirty="0"/>
          </a:p>
          <a:p>
            <a:pPr algn="r"/>
            <a:r>
              <a:rPr lang="ja-JP" altLang="en-US" dirty="0"/>
              <a:t>原型をとどめない大規模改修</a:t>
            </a:r>
            <a:endParaRPr kumimoji="1" lang="ja-JP" altLang="en-US" dirty="0"/>
          </a:p>
        </p:txBody>
      </p:sp>
      <p:cxnSp>
        <p:nvCxnSpPr>
          <p:cNvPr id="55" name="直線矢印コネクタ 54">
            <a:extLst>
              <a:ext uri="{FF2B5EF4-FFF2-40B4-BE49-F238E27FC236}">
                <a16:creationId xmlns:a16="http://schemas.microsoft.com/office/drawing/2014/main" id="{2C71AB1D-237C-6453-B508-7FC4AA7E18A5}"/>
              </a:ext>
            </a:extLst>
          </p:cNvPr>
          <p:cNvCxnSpPr>
            <a:cxnSpLocks/>
            <a:stCxn id="8" idx="2"/>
          </p:cNvCxnSpPr>
          <p:nvPr/>
        </p:nvCxnSpPr>
        <p:spPr>
          <a:xfrm>
            <a:off x="9282117" y="3736185"/>
            <a:ext cx="0" cy="3007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D786380-34C8-C964-13CC-0C109F010FC3}"/>
              </a:ext>
            </a:extLst>
          </p:cNvPr>
          <p:cNvCxnSpPr>
            <a:cxnSpLocks/>
            <a:stCxn id="13" idx="2"/>
          </p:cNvCxnSpPr>
          <p:nvPr/>
        </p:nvCxnSpPr>
        <p:spPr>
          <a:xfrm>
            <a:off x="4595821" y="5250129"/>
            <a:ext cx="0" cy="1493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A0EBFD1-87DC-537B-4781-9EBE09AC03C8}"/>
              </a:ext>
            </a:extLst>
          </p:cNvPr>
          <p:cNvSpPr txBox="1"/>
          <p:nvPr/>
        </p:nvSpPr>
        <p:spPr>
          <a:xfrm>
            <a:off x="546502" y="3048420"/>
            <a:ext cx="2862269"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2024</a:t>
            </a:r>
            <a:r>
              <a:rPr lang="ja-JP" altLang="en-US" dirty="0"/>
              <a:t>年東京都知事選や</a:t>
            </a:r>
            <a:br>
              <a:rPr lang="en-US" altLang="ja-JP" dirty="0"/>
            </a:br>
            <a:r>
              <a:rPr lang="ja-JP" altLang="en-US" dirty="0"/>
              <a:t>日テレ選挙特番で活用</a:t>
            </a:r>
            <a:endParaRPr kumimoji="1" lang="ja-JP" altLang="en-US" dirty="0"/>
          </a:p>
        </p:txBody>
      </p:sp>
      <p:sp>
        <p:nvSpPr>
          <p:cNvPr id="77" name="テキスト ボックス 76">
            <a:extLst>
              <a:ext uri="{FF2B5EF4-FFF2-40B4-BE49-F238E27FC236}">
                <a16:creationId xmlns:a16="http://schemas.microsoft.com/office/drawing/2014/main" id="{027C3DE9-24E8-6B69-ED5C-867787AC05E3}"/>
              </a:ext>
            </a:extLst>
          </p:cNvPr>
          <p:cNvSpPr txBox="1"/>
          <p:nvPr/>
        </p:nvSpPr>
        <p:spPr>
          <a:xfrm>
            <a:off x="9395237" y="2595328"/>
            <a:ext cx="119777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SaaS</a:t>
            </a:r>
            <a:r>
              <a:rPr kumimoji="1" lang="ja-JP" altLang="en-US" dirty="0"/>
              <a:t>化</a:t>
            </a:r>
          </a:p>
        </p:txBody>
      </p:sp>
      <p:sp>
        <p:nvSpPr>
          <p:cNvPr id="97" name="正方形/長方形 96">
            <a:extLst>
              <a:ext uri="{FF2B5EF4-FFF2-40B4-BE49-F238E27FC236}">
                <a16:creationId xmlns:a16="http://schemas.microsoft.com/office/drawing/2014/main" id="{27832FBD-6230-392D-B81A-893DAC1388EF}"/>
              </a:ext>
            </a:extLst>
          </p:cNvPr>
          <p:cNvSpPr/>
          <p:nvPr/>
        </p:nvSpPr>
        <p:spPr>
          <a:xfrm>
            <a:off x="1916901" y="5850201"/>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チームみらい</a:t>
            </a:r>
            <a:endParaRPr lang="en-US" altLang="ja-JP" dirty="0"/>
          </a:p>
          <a:p>
            <a:pPr algn="ctr"/>
            <a:r>
              <a:rPr lang="ja-JP" altLang="en-US" dirty="0"/>
              <a:t>広聴</a:t>
            </a:r>
            <a:r>
              <a:rPr lang="en-US" altLang="ja-JP" dirty="0"/>
              <a:t>AI</a:t>
            </a:r>
          </a:p>
        </p:txBody>
      </p:sp>
      <p:cxnSp>
        <p:nvCxnSpPr>
          <p:cNvPr id="99" name="コネクタ: カギ線 98">
            <a:extLst>
              <a:ext uri="{FF2B5EF4-FFF2-40B4-BE49-F238E27FC236}">
                <a16:creationId xmlns:a16="http://schemas.microsoft.com/office/drawing/2014/main" id="{3E1E83BC-7CBB-50BB-ED6F-83A5403F1853}"/>
              </a:ext>
            </a:extLst>
          </p:cNvPr>
          <p:cNvCxnSpPr>
            <a:cxnSpLocks/>
            <a:stCxn id="13" idx="2"/>
            <a:endCxn id="97" idx="0"/>
          </p:cNvCxnSpPr>
          <p:nvPr/>
        </p:nvCxnSpPr>
        <p:spPr>
          <a:xfrm rot="5400000">
            <a:off x="3452816" y="4707196"/>
            <a:ext cx="600072" cy="168593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5CEBEF7-5281-3A88-AF4C-AC2088F3674F}"/>
              </a:ext>
            </a:extLst>
          </p:cNvPr>
          <p:cNvCxnSpPr>
            <a:cxnSpLocks/>
            <a:stCxn id="97" idx="3"/>
          </p:cNvCxnSpPr>
          <p:nvPr/>
        </p:nvCxnSpPr>
        <p:spPr>
          <a:xfrm>
            <a:off x="3902863" y="6235964"/>
            <a:ext cx="692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688C5757-DBEF-2447-2634-FAD399BD00A1}"/>
              </a:ext>
            </a:extLst>
          </p:cNvPr>
          <p:cNvSpPr txBox="1"/>
          <p:nvPr/>
        </p:nvSpPr>
        <p:spPr>
          <a:xfrm>
            <a:off x="291402" y="5480869"/>
            <a:ext cx="249376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2025</a:t>
            </a:r>
            <a:r>
              <a:rPr lang="ja-JP" altLang="en-US" dirty="0"/>
              <a:t>年参院選で活用</a:t>
            </a:r>
            <a:endParaRPr kumimoji="1" lang="ja-JP" altLang="en-US" dirty="0"/>
          </a:p>
        </p:txBody>
      </p:sp>
      <p:sp>
        <p:nvSpPr>
          <p:cNvPr id="110" name="正方形/長方形 109">
            <a:extLst>
              <a:ext uri="{FF2B5EF4-FFF2-40B4-BE49-F238E27FC236}">
                <a16:creationId xmlns:a16="http://schemas.microsoft.com/office/drawing/2014/main" id="{27150EBE-D6D0-3013-F65E-B89842B09DE5}"/>
              </a:ext>
            </a:extLst>
          </p:cNvPr>
          <p:cNvSpPr/>
          <p:nvPr/>
        </p:nvSpPr>
        <p:spPr>
          <a:xfrm>
            <a:off x="9996492"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G</a:t>
            </a:r>
            <a:r>
              <a:rPr kumimoji="1" lang="en-US" altLang="ja-JP" dirty="0"/>
              <a:t>oogle jigsaw</a:t>
            </a:r>
          </a:p>
          <a:p>
            <a:pPr algn="ctr"/>
            <a:r>
              <a:rPr lang="en-US" altLang="ja-JP" dirty="0" err="1"/>
              <a:t>S</a:t>
            </a:r>
            <a:r>
              <a:rPr kumimoji="1" lang="en-US" altLang="ja-JP" dirty="0" err="1"/>
              <a:t>ensemaker</a:t>
            </a:r>
            <a:endParaRPr kumimoji="1" lang="en-US" altLang="ja-JP" dirty="0"/>
          </a:p>
        </p:txBody>
      </p:sp>
      <p:cxnSp>
        <p:nvCxnSpPr>
          <p:cNvPr id="111" name="直線矢印コネクタ 110">
            <a:extLst>
              <a:ext uri="{FF2B5EF4-FFF2-40B4-BE49-F238E27FC236}">
                <a16:creationId xmlns:a16="http://schemas.microsoft.com/office/drawing/2014/main" id="{224DA312-D25F-7857-6AF1-89771785DAFA}"/>
              </a:ext>
            </a:extLst>
          </p:cNvPr>
          <p:cNvCxnSpPr>
            <a:cxnSpLocks/>
            <a:stCxn id="110" idx="2"/>
          </p:cNvCxnSpPr>
          <p:nvPr/>
        </p:nvCxnSpPr>
        <p:spPr>
          <a:xfrm>
            <a:off x="10989473" y="5250129"/>
            <a:ext cx="0" cy="1552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コネクタ: カギ線 115">
            <a:extLst>
              <a:ext uri="{FF2B5EF4-FFF2-40B4-BE49-F238E27FC236}">
                <a16:creationId xmlns:a16="http://schemas.microsoft.com/office/drawing/2014/main" id="{16174FC9-A0DB-7CD9-DD11-78E959B9BD0B}"/>
              </a:ext>
            </a:extLst>
          </p:cNvPr>
          <p:cNvCxnSpPr>
            <a:cxnSpLocks/>
            <a:stCxn id="7" idx="3"/>
            <a:endCxn id="110" idx="0"/>
          </p:cNvCxnSpPr>
          <p:nvPr/>
        </p:nvCxnSpPr>
        <p:spPr>
          <a:xfrm>
            <a:off x="9077329" y="1878808"/>
            <a:ext cx="1912144" cy="2599796"/>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91774DAB-AE03-06D5-424C-D83BE60806E8}"/>
              </a:ext>
            </a:extLst>
          </p:cNvPr>
          <p:cNvSpPr txBox="1"/>
          <p:nvPr/>
        </p:nvSpPr>
        <p:spPr>
          <a:xfrm>
            <a:off x="9434512" y="1232477"/>
            <a:ext cx="290750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コンセプトコピー</a:t>
            </a:r>
            <a:endParaRPr kumimoji="1" lang="en-US" altLang="ja-JP" dirty="0"/>
          </a:p>
          <a:p>
            <a:pPr algn="l"/>
            <a:r>
              <a:rPr lang="en-US" altLang="ja-JP" dirty="0"/>
              <a:t>Polis</a:t>
            </a:r>
            <a:r>
              <a:rPr lang="ja-JP" altLang="en-US" dirty="0"/>
              <a:t>のデータへの対応</a:t>
            </a:r>
            <a:endParaRPr kumimoji="1" lang="en-US" altLang="ja-JP" dirty="0"/>
          </a:p>
        </p:txBody>
      </p:sp>
      <p:sp>
        <p:nvSpPr>
          <p:cNvPr id="132" name="テキスト ボックス 131">
            <a:extLst>
              <a:ext uri="{FF2B5EF4-FFF2-40B4-BE49-F238E27FC236}">
                <a16:creationId xmlns:a16="http://schemas.microsoft.com/office/drawing/2014/main" id="{542B75D7-AA02-CC28-8FEF-F836B45A7725}"/>
              </a:ext>
            </a:extLst>
          </p:cNvPr>
          <p:cNvSpPr txBox="1"/>
          <p:nvPr/>
        </p:nvSpPr>
        <p:spPr>
          <a:xfrm>
            <a:off x="4662650" y="6070316"/>
            <a:ext cx="376578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チームみらいの改修をマージ</a:t>
            </a:r>
            <a:endParaRPr kumimoji="1" lang="ja-JP" altLang="en-US" dirty="0"/>
          </a:p>
        </p:txBody>
      </p:sp>
    </p:spTree>
    <p:extLst>
      <p:ext uri="{BB962C8B-B14F-4D97-AF65-F5344CB8AC3E}">
        <p14:creationId xmlns:p14="http://schemas.microsoft.com/office/powerpoint/2010/main" val="1798923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E3B0C0-0910-BD2E-07D0-9D32D93A6EC7}"/>
              </a:ext>
            </a:extLst>
          </p:cNvPr>
          <p:cNvSpPr>
            <a:spLocks noGrp="1"/>
          </p:cNvSpPr>
          <p:nvPr>
            <p:ph type="title"/>
          </p:nvPr>
        </p:nvSpPr>
        <p:spPr/>
        <p:txBody>
          <a:bodyPr>
            <a:normAutofit fontScale="90000"/>
          </a:bodyPr>
          <a:lstStyle/>
          <a:p>
            <a:r>
              <a:rPr kumimoji="1" lang="en-US" altLang="ja-JP" dirty="0"/>
              <a:t>Thinking Model</a:t>
            </a:r>
            <a:r>
              <a:rPr kumimoji="1" lang="ja-JP" altLang="en-US" dirty="0"/>
              <a:t>とは？</a:t>
            </a:r>
          </a:p>
        </p:txBody>
      </p:sp>
      <p:grpSp>
        <p:nvGrpSpPr>
          <p:cNvPr id="1083" name="グループ化 1082">
            <a:extLst>
              <a:ext uri="{FF2B5EF4-FFF2-40B4-BE49-F238E27FC236}">
                <a16:creationId xmlns:a16="http://schemas.microsoft.com/office/drawing/2014/main" id="{19A84FD2-94D9-B61D-1620-28BCD9F21066}"/>
              </a:ext>
            </a:extLst>
          </p:cNvPr>
          <p:cNvGrpSpPr/>
          <p:nvPr/>
        </p:nvGrpSpPr>
        <p:grpSpPr>
          <a:xfrm>
            <a:off x="838200" y="1387366"/>
            <a:ext cx="5589745" cy="4934116"/>
            <a:chOff x="6361386" y="1471449"/>
            <a:chExt cx="5589745" cy="4934116"/>
          </a:xfrm>
        </p:grpSpPr>
        <p:sp>
          <p:nvSpPr>
            <p:cNvPr id="6" name="正方形/長方形 5">
              <a:extLst>
                <a:ext uri="{FF2B5EF4-FFF2-40B4-BE49-F238E27FC236}">
                  <a16:creationId xmlns:a16="http://schemas.microsoft.com/office/drawing/2014/main" id="{CE53FB57-91E5-6631-8971-0BF0370D8EDA}"/>
                </a:ext>
              </a:extLst>
            </p:cNvPr>
            <p:cNvSpPr/>
            <p:nvPr/>
          </p:nvSpPr>
          <p:spPr>
            <a:xfrm>
              <a:off x="6361386" y="1471449"/>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8" name="正方形/長方形 1037">
              <a:extLst>
                <a:ext uri="{FF2B5EF4-FFF2-40B4-BE49-F238E27FC236}">
                  <a16:creationId xmlns:a16="http://schemas.microsoft.com/office/drawing/2014/main" id="{6C108F86-590A-E37C-C55D-E2AA9BF89168}"/>
                </a:ext>
              </a:extLst>
            </p:cNvPr>
            <p:cNvSpPr/>
            <p:nvPr/>
          </p:nvSpPr>
          <p:spPr>
            <a:xfrm>
              <a:off x="6361386" y="2361577"/>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9" name="正方形/長方形 1038">
              <a:extLst>
                <a:ext uri="{FF2B5EF4-FFF2-40B4-BE49-F238E27FC236}">
                  <a16:creationId xmlns:a16="http://schemas.microsoft.com/office/drawing/2014/main" id="{C153A659-1E33-6BEA-7F6A-DF800AE4411D}"/>
                </a:ext>
              </a:extLst>
            </p:cNvPr>
            <p:cNvSpPr/>
            <p:nvPr/>
          </p:nvSpPr>
          <p:spPr>
            <a:xfrm>
              <a:off x="8121869" y="2361577"/>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3" name="正方形/長方形 1042">
              <a:extLst>
                <a:ext uri="{FF2B5EF4-FFF2-40B4-BE49-F238E27FC236}">
                  <a16:creationId xmlns:a16="http://schemas.microsoft.com/office/drawing/2014/main" id="{969E2D67-3AB7-6471-1771-8ADD7B820279}"/>
                </a:ext>
              </a:extLst>
            </p:cNvPr>
            <p:cNvSpPr/>
            <p:nvPr/>
          </p:nvSpPr>
          <p:spPr>
            <a:xfrm>
              <a:off x="6361386" y="3251705"/>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4" name="正方形/長方形 1043">
              <a:extLst>
                <a:ext uri="{FF2B5EF4-FFF2-40B4-BE49-F238E27FC236}">
                  <a16:creationId xmlns:a16="http://schemas.microsoft.com/office/drawing/2014/main" id="{E7B15E63-A595-145E-F570-324E0FE08213}"/>
                </a:ext>
              </a:extLst>
            </p:cNvPr>
            <p:cNvSpPr/>
            <p:nvPr/>
          </p:nvSpPr>
          <p:spPr>
            <a:xfrm>
              <a:off x="8121869" y="3251705"/>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5" name="正方形/長方形 1044">
              <a:extLst>
                <a:ext uri="{FF2B5EF4-FFF2-40B4-BE49-F238E27FC236}">
                  <a16:creationId xmlns:a16="http://schemas.microsoft.com/office/drawing/2014/main" id="{A4EA64B8-0072-4911-26B9-0C8AC9879ADF}"/>
                </a:ext>
              </a:extLst>
            </p:cNvPr>
            <p:cNvSpPr/>
            <p:nvPr/>
          </p:nvSpPr>
          <p:spPr>
            <a:xfrm>
              <a:off x="8973207" y="325170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8" name="正方形/長方形 1047">
              <a:extLst>
                <a:ext uri="{FF2B5EF4-FFF2-40B4-BE49-F238E27FC236}">
                  <a16:creationId xmlns:a16="http://schemas.microsoft.com/office/drawing/2014/main" id="{FE3BADBE-2589-F66A-3685-F18F9CEFD01F}"/>
                </a:ext>
              </a:extLst>
            </p:cNvPr>
            <p:cNvSpPr/>
            <p:nvPr/>
          </p:nvSpPr>
          <p:spPr>
            <a:xfrm>
              <a:off x="6361386" y="4141834"/>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9" name="正方形/長方形 1048">
              <a:extLst>
                <a:ext uri="{FF2B5EF4-FFF2-40B4-BE49-F238E27FC236}">
                  <a16:creationId xmlns:a16="http://schemas.microsoft.com/office/drawing/2014/main" id="{6481DB4B-0D48-D00D-8B75-0A045097A784}"/>
                </a:ext>
              </a:extLst>
            </p:cNvPr>
            <p:cNvSpPr/>
            <p:nvPr/>
          </p:nvSpPr>
          <p:spPr>
            <a:xfrm>
              <a:off x="8121869" y="414183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0" name="正方形/長方形 1049">
              <a:extLst>
                <a:ext uri="{FF2B5EF4-FFF2-40B4-BE49-F238E27FC236}">
                  <a16:creationId xmlns:a16="http://schemas.microsoft.com/office/drawing/2014/main" id="{F152E3CD-8A89-C52C-A8AB-01E9561A3F89}"/>
                </a:ext>
              </a:extLst>
            </p:cNvPr>
            <p:cNvSpPr/>
            <p:nvPr/>
          </p:nvSpPr>
          <p:spPr>
            <a:xfrm>
              <a:off x="8973207" y="414183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1" name="正方形/長方形 1050">
              <a:extLst>
                <a:ext uri="{FF2B5EF4-FFF2-40B4-BE49-F238E27FC236}">
                  <a16:creationId xmlns:a16="http://schemas.microsoft.com/office/drawing/2014/main" id="{539BC722-2AD5-73B1-2E05-E815F138E0A7}"/>
                </a:ext>
              </a:extLst>
            </p:cNvPr>
            <p:cNvSpPr/>
            <p:nvPr/>
          </p:nvSpPr>
          <p:spPr>
            <a:xfrm>
              <a:off x="9824545" y="414183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3" name="正方形/長方形 1052">
              <a:extLst>
                <a:ext uri="{FF2B5EF4-FFF2-40B4-BE49-F238E27FC236}">
                  <a16:creationId xmlns:a16="http://schemas.microsoft.com/office/drawing/2014/main" id="{602A0883-33FB-9BD8-28EE-520FDC06B11D}"/>
                </a:ext>
              </a:extLst>
            </p:cNvPr>
            <p:cNvSpPr/>
            <p:nvPr/>
          </p:nvSpPr>
          <p:spPr>
            <a:xfrm>
              <a:off x="6361386" y="5031963"/>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54" name="正方形/長方形 1053">
              <a:extLst>
                <a:ext uri="{FF2B5EF4-FFF2-40B4-BE49-F238E27FC236}">
                  <a16:creationId xmlns:a16="http://schemas.microsoft.com/office/drawing/2014/main" id="{1505CF21-30DF-5A3A-BF7B-94B67423838F}"/>
                </a:ext>
              </a:extLst>
            </p:cNvPr>
            <p:cNvSpPr/>
            <p:nvPr/>
          </p:nvSpPr>
          <p:spPr>
            <a:xfrm>
              <a:off x="8121869" y="503196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5" name="正方形/長方形 1054">
              <a:extLst>
                <a:ext uri="{FF2B5EF4-FFF2-40B4-BE49-F238E27FC236}">
                  <a16:creationId xmlns:a16="http://schemas.microsoft.com/office/drawing/2014/main" id="{7BB255B1-5833-D4DD-3F9A-2A39948F77D8}"/>
                </a:ext>
              </a:extLst>
            </p:cNvPr>
            <p:cNvSpPr/>
            <p:nvPr/>
          </p:nvSpPr>
          <p:spPr>
            <a:xfrm>
              <a:off x="8973207" y="503196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6" name="正方形/長方形 1055">
              <a:extLst>
                <a:ext uri="{FF2B5EF4-FFF2-40B4-BE49-F238E27FC236}">
                  <a16:creationId xmlns:a16="http://schemas.microsoft.com/office/drawing/2014/main" id="{B1F3DD34-E524-AFF6-931C-FB696DE44DD1}"/>
                </a:ext>
              </a:extLst>
            </p:cNvPr>
            <p:cNvSpPr/>
            <p:nvPr/>
          </p:nvSpPr>
          <p:spPr>
            <a:xfrm>
              <a:off x="9824545" y="5031961"/>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7" name="正方形/長方形 1056">
              <a:extLst>
                <a:ext uri="{FF2B5EF4-FFF2-40B4-BE49-F238E27FC236}">
                  <a16:creationId xmlns:a16="http://schemas.microsoft.com/office/drawing/2014/main" id="{519187E4-14B5-6ADC-80A7-E618F5720F68}"/>
                </a:ext>
              </a:extLst>
            </p:cNvPr>
            <p:cNvSpPr/>
            <p:nvPr/>
          </p:nvSpPr>
          <p:spPr>
            <a:xfrm>
              <a:off x="10675883" y="5031960"/>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68" name="正方形/長方形 1067">
              <a:extLst>
                <a:ext uri="{FF2B5EF4-FFF2-40B4-BE49-F238E27FC236}">
                  <a16:creationId xmlns:a16="http://schemas.microsoft.com/office/drawing/2014/main" id="{8CA23827-5485-69B3-AEEF-04FD81205C95}"/>
                </a:ext>
              </a:extLst>
            </p:cNvPr>
            <p:cNvSpPr/>
            <p:nvPr/>
          </p:nvSpPr>
          <p:spPr>
            <a:xfrm>
              <a:off x="6361386" y="5922090"/>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69" name="正方形/長方形 1068">
              <a:extLst>
                <a:ext uri="{FF2B5EF4-FFF2-40B4-BE49-F238E27FC236}">
                  <a16:creationId xmlns:a16="http://schemas.microsoft.com/office/drawing/2014/main" id="{CE0D9A69-ADA7-A6C7-71B3-05B3CE3A8D84}"/>
                </a:ext>
              </a:extLst>
            </p:cNvPr>
            <p:cNvSpPr/>
            <p:nvPr/>
          </p:nvSpPr>
          <p:spPr>
            <a:xfrm>
              <a:off x="8121869" y="5922090"/>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0" name="正方形/長方形 1069">
              <a:extLst>
                <a:ext uri="{FF2B5EF4-FFF2-40B4-BE49-F238E27FC236}">
                  <a16:creationId xmlns:a16="http://schemas.microsoft.com/office/drawing/2014/main" id="{F1AC4CA8-2994-48F5-1692-BD8C0FFBCDAB}"/>
                </a:ext>
              </a:extLst>
            </p:cNvPr>
            <p:cNvSpPr/>
            <p:nvPr/>
          </p:nvSpPr>
          <p:spPr>
            <a:xfrm>
              <a:off x="8973207" y="5922089"/>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1" name="正方形/長方形 1070">
              <a:extLst>
                <a:ext uri="{FF2B5EF4-FFF2-40B4-BE49-F238E27FC236}">
                  <a16:creationId xmlns:a16="http://schemas.microsoft.com/office/drawing/2014/main" id="{4D9B9B9F-9F6E-4E64-70C2-6A434D486093}"/>
                </a:ext>
              </a:extLst>
            </p:cNvPr>
            <p:cNvSpPr/>
            <p:nvPr/>
          </p:nvSpPr>
          <p:spPr>
            <a:xfrm>
              <a:off x="9824545" y="5922088"/>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2" name="正方形/長方形 1071">
              <a:extLst>
                <a:ext uri="{FF2B5EF4-FFF2-40B4-BE49-F238E27FC236}">
                  <a16:creationId xmlns:a16="http://schemas.microsoft.com/office/drawing/2014/main" id="{0F2C1ED4-D9B6-6FC3-A06D-7E44789639DC}"/>
                </a:ext>
              </a:extLst>
            </p:cNvPr>
            <p:cNvSpPr/>
            <p:nvPr/>
          </p:nvSpPr>
          <p:spPr>
            <a:xfrm>
              <a:off x="10675883" y="5922087"/>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75" name="矢印: 左カーブ 1074">
              <a:extLst>
                <a:ext uri="{FF2B5EF4-FFF2-40B4-BE49-F238E27FC236}">
                  <a16:creationId xmlns:a16="http://schemas.microsoft.com/office/drawing/2014/main" id="{AD7931EC-0BC5-5E33-81AF-ABEE799013AE}"/>
                </a:ext>
              </a:extLst>
            </p:cNvPr>
            <p:cNvSpPr/>
            <p:nvPr/>
          </p:nvSpPr>
          <p:spPr>
            <a:xfrm>
              <a:off x="8961383" y="1849821"/>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6" name="矢印: 左カーブ 1075">
              <a:extLst>
                <a:ext uri="{FF2B5EF4-FFF2-40B4-BE49-F238E27FC236}">
                  <a16:creationId xmlns:a16="http://schemas.microsoft.com/office/drawing/2014/main" id="{A23BD63E-4A63-3A36-5ECE-99E0473F4794}"/>
                </a:ext>
              </a:extLst>
            </p:cNvPr>
            <p:cNvSpPr/>
            <p:nvPr/>
          </p:nvSpPr>
          <p:spPr>
            <a:xfrm>
              <a:off x="9743089" y="2716168"/>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7" name="矢印: 左カーブ 1076">
              <a:extLst>
                <a:ext uri="{FF2B5EF4-FFF2-40B4-BE49-F238E27FC236}">
                  <a16:creationId xmlns:a16="http://schemas.microsoft.com/office/drawing/2014/main" id="{DDD9770F-3AC6-1587-D070-A41859A743AE}"/>
                </a:ext>
              </a:extLst>
            </p:cNvPr>
            <p:cNvSpPr/>
            <p:nvPr/>
          </p:nvSpPr>
          <p:spPr>
            <a:xfrm>
              <a:off x="10594427" y="3588527"/>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8" name="矢印: 左カーブ 1077">
              <a:extLst>
                <a:ext uri="{FF2B5EF4-FFF2-40B4-BE49-F238E27FC236}">
                  <a16:creationId xmlns:a16="http://schemas.microsoft.com/office/drawing/2014/main" id="{B7EFE02B-8005-5C3C-1E3A-1D8D42255E49}"/>
                </a:ext>
              </a:extLst>
            </p:cNvPr>
            <p:cNvSpPr/>
            <p:nvPr/>
          </p:nvSpPr>
          <p:spPr>
            <a:xfrm>
              <a:off x="11509697" y="5533203"/>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9" name="矢印: 左カーブ 1078">
              <a:extLst>
                <a:ext uri="{FF2B5EF4-FFF2-40B4-BE49-F238E27FC236}">
                  <a16:creationId xmlns:a16="http://schemas.microsoft.com/office/drawing/2014/main" id="{7DC03EE3-1A72-FA4D-08DD-1F559ECEB3A1}"/>
                </a:ext>
              </a:extLst>
            </p:cNvPr>
            <p:cNvSpPr/>
            <p:nvPr/>
          </p:nvSpPr>
          <p:spPr>
            <a:xfrm>
              <a:off x="11509697" y="4449854"/>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sp>
        <p:nvSpPr>
          <p:cNvPr id="1081" name="コンテンツ プレースホルダー 1080">
            <a:extLst>
              <a:ext uri="{FF2B5EF4-FFF2-40B4-BE49-F238E27FC236}">
                <a16:creationId xmlns:a16="http://schemas.microsoft.com/office/drawing/2014/main" id="{44BE47B7-5AB9-403F-3D05-D2A6AD10CF92}"/>
              </a:ext>
            </a:extLst>
          </p:cNvPr>
          <p:cNvSpPr>
            <a:spLocks noGrp="1"/>
          </p:cNvSpPr>
          <p:nvPr>
            <p:ph idx="1"/>
          </p:nvPr>
        </p:nvSpPr>
        <p:spPr>
          <a:xfrm>
            <a:off x="4041228" y="1932276"/>
            <a:ext cx="7135967" cy="539281"/>
          </a:xfrm>
        </p:spPr>
        <p:txBody>
          <a:bodyPr>
            <a:normAutofit lnSpcReduction="10000"/>
          </a:bodyPr>
          <a:lstStyle/>
          <a:p>
            <a:pPr marL="0" indent="0">
              <a:buNone/>
            </a:pPr>
            <a:r>
              <a:rPr lang="ja-JP" altLang="en-US" dirty="0"/>
              <a:t>プロンプトから推論を生成</a:t>
            </a:r>
            <a:endParaRPr lang="en-US" altLang="ja-JP" dirty="0"/>
          </a:p>
        </p:txBody>
      </p:sp>
      <p:sp>
        <p:nvSpPr>
          <p:cNvPr id="1084" name="コンテンツ プレースホルダー 1080">
            <a:extLst>
              <a:ext uri="{FF2B5EF4-FFF2-40B4-BE49-F238E27FC236}">
                <a16:creationId xmlns:a16="http://schemas.microsoft.com/office/drawing/2014/main" id="{A9C3F7B4-B8A8-0F4A-F1BF-67A203FFBD5A}"/>
              </a:ext>
            </a:extLst>
          </p:cNvPr>
          <p:cNvSpPr txBox="1">
            <a:spLocks/>
          </p:cNvSpPr>
          <p:nvPr/>
        </p:nvSpPr>
        <p:spPr>
          <a:xfrm>
            <a:off x="4753302" y="2745524"/>
            <a:ext cx="660049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「プロンプトと推論」から推論を生成</a:t>
            </a:r>
            <a:endParaRPr lang="en-US" altLang="ja-JP" dirty="0"/>
          </a:p>
        </p:txBody>
      </p:sp>
      <p:sp>
        <p:nvSpPr>
          <p:cNvPr id="1085" name="コンテンツ プレースホルダー 1080">
            <a:extLst>
              <a:ext uri="{FF2B5EF4-FFF2-40B4-BE49-F238E27FC236}">
                <a16:creationId xmlns:a16="http://schemas.microsoft.com/office/drawing/2014/main" id="{7661E7AD-0FEE-0FF0-460C-80978CAAA6A8}"/>
              </a:ext>
            </a:extLst>
          </p:cNvPr>
          <p:cNvSpPr txBox="1">
            <a:spLocks/>
          </p:cNvSpPr>
          <p:nvPr/>
        </p:nvSpPr>
        <p:spPr>
          <a:xfrm>
            <a:off x="5604640" y="3615500"/>
            <a:ext cx="592755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さらに推論を生成</a:t>
            </a:r>
            <a:endParaRPr lang="en-US" altLang="ja-JP" dirty="0"/>
          </a:p>
        </p:txBody>
      </p:sp>
      <p:sp>
        <p:nvSpPr>
          <p:cNvPr id="1086" name="コンテンツ プレースホルダー 1080">
            <a:extLst>
              <a:ext uri="{FF2B5EF4-FFF2-40B4-BE49-F238E27FC236}">
                <a16:creationId xmlns:a16="http://schemas.microsoft.com/office/drawing/2014/main" id="{1F44E3DF-3897-E97A-8000-7142F8850717}"/>
              </a:ext>
            </a:extLst>
          </p:cNvPr>
          <p:cNvSpPr txBox="1">
            <a:spLocks/>
          </p:cNvSpPr>
          <p:nvPr/>
        </p:nvSpPr>
        <p:spPr>
          <a:xfrm>
            <a:off x="6583842" y="4532309"/>
            <a:ext cx="5518511"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プロンプトと推論から結論を生成</a:t>
            </a:r>
            <a:endParaRPr lang="en-US" altLang="ja-JP" dirty="0"/>
          </a:p>
        </p:txBody>
      </p:sp>
      <p:sp>
        <p:nvSpPr>
          <p:cNvPr id="1087" name="コンテンツ プレースホルダー 1080">
            <a:extLst>
              <a:ext uri="{FF2B5EF4-FFF2-40B4-BE49-F238E27FC236}">
                <a16:creationId xmlns:a16="http://schemas.microsoft.com/office/drawing/2014/main" id="{B135A2A8-94FB-B027-A7F8-FFBC8ED2B8B1}"/>
              </a:ext>
            </a:extLst>
          </p:cNvPr>
          <p:cNvSpPr txBox="1">
            <a:spLocks/>
          </p:cNvSpPr>
          <p:nvPr/>
        </p:nvSpPr>
        <p:spPr>
          <a:xfrm>
            <a:off x="6583842" y="5568363"/>
            <a:ext cx="5367904"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推論を隠して、結論を出力</a:t>
            </a:r>
            <a:endParaRPr lang="en-US" altLang="ja-JP" dirty="0"/>
          </a:p>
        </p:txBody>
      </p:sp>
      <p:sp>
        <p:nvSpPr>
          <p:cNvPr id="4" name="テキスト ボックス 3">
            <a:extLst>
              <a:ext uri="{FF2B5EF4-FFF2-40B4-BE49-F238E27FC236}">
                <a16:creationId xmlns:a16="http://schemas.microsoft.com/office/drawing/2014/main" id="{2EEBB16F-6861-848F-3F2F-C7B7564AC212}"/>
              </a:ext>
            </a:extLst>
          </p:cNvPr>
          <p:cNvSpPr txBox="1"/>
          <p:nvPr/>
        </p:nvSpPr>
        <p:spPr>
          <a:xfrm>
            <a:off x="3037490" y="6550223"/>
            <a:ext cx="611702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3"/>
              </a:rPr>
              <a:t>https://platform.openai.com/docs/guides/reasoning</a:t>
            </a:r>
            <a:r>
              <a:rPr lang="ja-JP" altLang="en-US" sz="1400" dirty="0"/>
              <a:t> より改変して作成</a:t>
            </a:r>
          </a:p>
        </p:txBody>
      </p:sp>
    </p:spTree>
    <p:extLst>
      <p:ext uri="{BB962C8B-B14F-4D97-AF65-F5344CB8AC3E}">
        <p14:creationId xmlns:p14="http://schemas.microsoft.com/office/powerpoint/2010/main" val="217305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4</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5</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7</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8</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9705</TotalTime>
  <Words>5089</Words>
  <Application>Microsoft Office PowerPoint</Application>
  <PresentationFormat>ワイド画面</PresentationFormat>
  <Paragraphs>874</Paragraphs>
  <Slides>33</Slides>
  <Notes>28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33</vt:i4>
      </vt:variant>
    </vt:vector>
  </HeadingPairs>
  <TitlesOfParts>
    <vt:vector size="37" baseType="lpstr">
      <vt:lpstr>UD Digi Kyokasho NP-R</vt:lpstr>
      <vt:lpstr>游ゴシック</vt:lpstr>
      <vt:lpstr>Arial</vt:lpstr>
      <vt:lpstr>aidemy_chatgpt_bigginer</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lpstr>現在の広聴AIのレポジトリ状況</vt:lpstr>
      <vt:lpstr>PowerPoint プレゼンテーション</vt:lpstr>
      <vt:lpstr>Thinking Modelとは？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1404</cp:revision>
  <dcterms:created xsi:type="dcterms:W3CDTF">2025-02-23T16:08:59Z</dcterms:created>
  <dcterms:modified xsi:type="dcterms:W3CDTF">2026-02-10T18:49:21Z</dcterms:modified>
</cp:coreProperties>
</file>